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Ankie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bsolwent\MLZA\Ankiety\Ankieta%20po%20I%20semestrz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Ankie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Ankie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pivotSource>
    <c:name>[Ankieta.xlsx]Arkusz6!Tabela przestawna5</c:name>
    <c:fmtId val="-1"/>
  </c:pivotSource>
  <c:chart>
    <c:title>
      <c:tx>
        <c:rich>
          <a:bodyPr/>
          <a:lstStyle/>
          <a:p>
            <a:pPr>
              <a:defRPr sz="1800"/>
            </a:pPr>
            <a:r>
              <a:rPr lang="pl-PL" sz="1800"/>
              <a:t>SGGW</a:t>
            </a:r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pieChart>
        <c:varyColors val="1"/>
        <c:ser>
          <c:idx val="0"/>
          <c:order val="0"/>
          <c:tx>
            <c:strRef>
              <c:f>Arkusz6!$B$1</c:f>
              <c:strCache>
                <c:ptCount val="1"/>
                <c:pt idx="0">
                  <c:v>Suma</c:v>
                </c:pt>
              </c:strCache>
            </c:strRef>
          </c:tx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</c:dPt>
          <c:dLbls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Arkusz6!$A$2:$A$6</c:f>
              <c:strCache>
                <c:ptCount val="4"/>
                <c:pt idx="0">
                  <c:v>zdecydowanie tak</c:v>
                </c:pt>
                <c:pt idx="1">
                  <c:v>raczej tak</c:v>
                </c:pt>
                <c:pt idx="2">
                  <c:v>nie - chciałem studiować na innym kierunku w SGGW</c:v>
                </c:pt>
                <c:pt idx="3">
                  <c:v>nie - jestem tu 'z przypadku', myślałem o zupełnie innych studiach</c:v>
                </c:pt>
              </c:strCache>
            </c:strRef>
          </c:cat>
          <c:val>
            <c:numRef>
              <c:f>Arkusz6!$B$2:$B$6</c:f>
              <c:numCache>
                <c:formatCode>General</c:formatCode>
                <c:ptCount val="4"/>
                <c:pt idx="0">
                  <c:v>1890</c:v>
                </c:pt>
                <c:pt idx="1">
                  <c:v>1559</c:v>
                </c:pt>
                <c:pt idx="2">
                  <c:v>509</c:v>
                </c:pt>
                <c:pt idx="3">
                  <c:v>399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>
        <c:manualLayout>
          <c:xMode val="edge"/>
          <c:yMode val="edge"/>
          <c:x val="0.15865682414698165"/>
          <c:y val="0.73629814600677523"/>
          <c:w val="0.79379724409448826"/>
          <c:h val="0.24214774015582327"/>
        </c:manualLayout>
      </c:layout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WNOŻ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Arkusz1!$B$19:$B$22</c:f>
              <c:strCache>
                <c:ptCount val="1"/>
                <c:pt idx="0">
                  <c:v>Zdecydowanie tak Raczej tak Nie - chciałem studiować na innym kierunku w SGGW Nie - jestem tu 'z przypadku', myślałem o zupełnie innych studiach</c:v>
                </c:pt>
              </c:strCache>
            </c:strRef>
          </c:tx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showPercent val="1"/>
            <c:showLeaderLines val="1"/>
          </c:dLbls>
          <c:cat>
            <c:strRef>
              <c:f>Arkusz1!$B$19:$B$22</c:f>
              <c:strCache>
                <c:ptCount val="4"/>
                <c:pt idx="0">
                  <c:v>Zdecydowanie tak</c:v>
                </c:pt>
                <c:pt idx="1">
                  <c:v>Raczej tak</c:v>
                </c:pt>
                <c:pt idx="2">
                  <c:v>Nie - chciałem studiować na innym kierunku w SGGW</c:v>
                </c:pt>
                <c:pt idx="3">
                  <c:v>Nie - jestem tu 'z przypadku', myślałem o zupełnie innych studiach</c:v>
                </c:pt>
              </c:strCache>
            </c:strRef>
          </c:cat>
          <c:val>
            <c:numRef>
              <c:f>Arkusz1!$A$19:$A$22</c:f>
              <c:numCache>
                <c:formatCode>General</c:formatCode>
                <c:ptCount val="4"/>
                <c:pt idx="0">
                  <c:v>34.200000000000003</c:v>
                </c:pt>
                <c:pt idx="1">
                  <c:v>43.8</c:v>
                </c:pt>
                <c:pt idx="2">
                  <c:v>10.7</c:v>
                </c:pt>
                <c:pt idx="3">
                  <c:v>11.3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>
        <c:manualLayout>
          <c:xMode val="edge"/>
          <c:yMode val="edge"/>
          <c:x val="0.12372637795275593"/>
          <c:y val="0.71778589227047374"/>
          <c:w val="0.83032502187226587"/>
          <c:h val="0.26421724116821477"/>
        </c:manualLayout>
      </c:layout>
      <c:txPr>
        <a:bodyPr/>
        <a:lstStyle/>
        <a:p>
          <a:pPr rtl="0">
            <a:defRPr/>
          </a:pPr>
          <a:endParaRPr lang="pl-PL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4"/>
  <c:chart>
    <c:plotArea>
      <c:layout>
        <c:manualLayout>
          <c:layoutTarget val="inner"/>
          <c:xMode val="edge"/>
          <c:yMode val="edge"/>
          <c:x val="0.17339173228346461"/>
          <c:y val="7.5011665208515599E-2"/>
          <c:w val="0.79049715660542441"/>
          <c:h val="0.48255759696704587"/>
        </c:manualLayout>
      </c:layout>
      <c:barChart>
        <c:barDir val="col"/>
        <c:grouping val="clustered"/>
        <c:ser>
          <c:idx val="0"/>
          <c:order val="0"/>
          <c:cat>
            <c:strRef>
              <c:f>Arkusz1!$S$4:$S$9</c:f>
              <c:strCache>
                <c:ptCount val="6"/>
                <c:pt idx="0">
                  <c:v>opinia, że SGGW to dobra państwowa uczelnia</c:v>
                </c:pt>
                <c:pt idx="1">
                  <c:v>to mój przemyślany od dawna wybór</c:v>
                </c:pt>
                <c:pt idx="2">
                  <c:v>mam przekonanie, że po studiach w SGGW znajdę dobrą pracę</c:v>
                </c:pt>
                <c:pt idx="3">
                  <c:v>namówili mnie rodzice / rodzina</c:v>
                </c:pt>
                <c:pt idx="4">
                  <c:v>mam blisko na uczelnię</c:v>
                </c:pt>
                <c:pt idx="5">
                  <c:v>namówili mnie koledzy</c:v>
                </c:pt>
              </c:strCache>
            </c:strRef>
          </c:cat>
          <c:val>
            <c:numRef>
              <c:f>Arkusz1!$T$4:$T$9</c:f>
              <c:numCache>
                <c:formatCode>General</c:formatCode>
                <c:ptCount val="6"/>
                <c:pt idx="0">
                  <c:v>2580</c:v>
                </c:pt>
                <c:pt idx="1">
                  <c:v>1513</c:v>
                </c:pt>
                <c:pt idx="2">
                  <c:v>1489</c:v>
                </c:pt>
                <c:pt idx="3">
                  <c:v>558</c:v>
                </c:pt>
                <c:pt idx="4">
                  <c:v>415</c:v>
                </c:pt>
                <c:pt idx="5">
                  <c:v>398</c:v>
                </c:pt>
              </c:numCache>
            </c:numRef>
          </c:val>
        </c:ser>
        <c:dLbls/>
        <c:axId val="73089024"/>
        <c:axId val="52335744"/>
      </c:barChart>
      <c:catAx>
        <c:axId val="73089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52335744"/>
        <c:crosses val="autoZero"/>
        <c:auto val="1"/>
        <c:lblAlgn val="ctr"/>
        <c:lblOffset val="100"/>
      </c:catAx>
      <c:valAx>
        <c:axId val="523357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pl-PL"/>
          </a:p>
        </c:txPr>
        <c:crossAx val="730890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4"/>
  <c:chart>
    <c:plotArea>
      <c:layout/>
      <c:barChart>
        <c:barDir val="bar"/>
        <c:grouping val="clustered"/>
        <c:ser>
          <c:idx val="0"/>
          <c:order val="0"/>
          <c:cat>
            <c:strRef>
              <c:f>obiczenia!$S$17:$S$25</c:f>
              <c:strCache>
                <c:ptCount val="9"/>
                <c:pt idx="0">
                  <c:v>poziom większości przedmiotów jest dla mnie w sam raz</c:v>
                </c:pt>
                <c:pt idx="1">
                  <c:v>zajęcia są ciekawe i dobrze prowadzone</c:v>
                </c:pt>
                <c:pt idx="2">
                  <c:v>widzę własne luki wiedzy z liceum/technikum</c:v>
                </c:pt>
                <c:pt idx="3">
                  <c:v>obserwuję pozytywny stosunek nauczycieli akademickich do studentów</c:v>
                </c:pt>
                <c:pt idx="4">
                  <c:v>poziom większości przedmiotów jest dla mnie za wysoki</c:v>
                </c:pt>
                <c:pt idx="5">
                  <c:v>zajęcia są prowadzone mało interesująco</c:v>
                </c:pt>
                <c:pt idx="6">
                  <c:v>myślę o zmianie kierunku studiów / uczelni</c:v>
                </c:pt>
                <c:pt idx="7">
                  <c:v>jak dotychczas jestem na studiach zagubiona/y </c:v>
                </c:pt>
                <c:pt idx="8">
                  <c:v>poziom większości przedmiotów jest dla mnie za niski</c:v>
                </c:pt>
              </c:strCache>
            </c:strRef>
          </c:cat>
          <c:val>
            <c:numRef>
              <c:f>obiczenia!$T$17:$T$25</c:f>
              <c:numCache>
                <c:formatCode>General</c:formatCode>
                <c:ptCount val="9"/>
                <c:pt idx="0">
                  <c:v>2396</c:v>
                </c:pt>
                <c:pt idx="1">
                  <c:v>1441</c:v>
                </c:pt>
                <c:pt idx="2">
                  <c:v>1234</c:v>
                </c:pt>
                <c:pt idx="3">
                  <c:v>1182</c:v>
                </c:pt>
                <c:pt idx="4">
                  <c:v>831</c:v>
                </c:pt>
                <c:pt idx="5">
                  <c:v>615</c:v>
                </c:pt>
                <c:pt idx="6">
                  <c:v>437</c:v>
                </c:pt>
                <c:pt idx="7">
                  <c:v>384</c:v>
                </c:pt>
                <c:pt idx="8">
                  <c:v>104</c:v>
                </c:pt>
              </c:numCache>
            </c:numRef>
          </c:val>
        </c:ser>
        <c:dLbls/>
        <c:axId val="73750016"/>
        <c:axId val="73751552"/>
      </c:barChart>
      <c:catAx>
        <c:axId val="73750016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73751552"/>
        <c:crosses val="autoZero"/>
        <c:auto val="1"/>
        <c:lblAlgn val="ctr"/>
        <c:lblOffset val="100"/>
      </c:catAx>
      <c:valAx>
        <c:axId val="737515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73750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10E556-8FB8-4E07-949C-896190CCB338}" type="datetimeFigureOut">
              <a:rPr lang="pl-PL" smtClean="0"/>
              <a:pPr/>
              <a:t>2013-06-17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847333F-A467-47B0-8237-3BD067EB4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19140000">
            <a:off x="1153960" y="1915597"/>
            <a:ext cx="5212080" cy="1089427"/>
          </a:xfrm>
        </p:spPr>
        <p:txBody>
          <a:bodyPr/>
          <a:lstStyle/>
          <a:p>
            <a:r>
              <a:rPr lang="pl-PL" sz="2400" b="1" dirty="0">
                <a:solidFill>
                  <a:schemeClr val="bg1"/>
                </a:solidFill>
              </a:rPr>
              <a:t>Ankieta dla wszystkich studentów I semestru</a:t>
            </a:r>
            <a:br>
              <a:rPr lang="pl-PL" sz="2400" b="1" dirty="0">
                <a:solidFill>
                  <a:schemeClr val="bg1"/>
                </a:solidFill>
              </a:rPr>
            </a:br>
            <a:r>
              <a:rPr lang="pl-PL" sz="2400" b="1" dirty="0">
                <a:solidFill>
                  <a:schemeClr val="bg1"/>
                </a:solidFill>
              </a:rPr>
              <a:t>(I stopień studiów) w </a:t>
            </a:r>
            <a:r>
              <a:rPr lang="pl-PL" sz="2400" b="1" dirty="0" smtClean="0">
                <a:solidFill>
                  <a:schemeClr val="bg1"/>
                </a:solidFill>
              </a:rPr>
              <a:t>e-HMS</a:t>
            </a:r>
            <a:endParaRPr lang="pl-PL" sz="2400" dirty="0">
              <a:solidFill>
                <a:schemeClr val="bg1"/>
              </a:solidFill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100" y="2619375"/>
            <a:ext cx="3324225" cy="3324225"/>
          </a:xfrm>
        </p:spPr>
      </p:pic>
      <p:sp>
        <p:nvSpPr>
          <p:cNvPr id="8" name="pole tekstowe 7"/>
          <p:cNvSpPr txBox="1"/>
          <p:nvPr/>
        </p:nvSpPr>
        <p:spPr>
          <a:xfrm>
            <a:off x="323528" y="6453336"/>
            <a:ext cx="2851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chemeClr val="bg1">
                    <a:lumMod val="65000"/>
                  </a:schemeClr>
                </a:solidFill>
              </a:rPr>
              <a:t>Biuro Karier i MLA, marzec 2013</a:t>
            </a:r>
            <a:endParaRPr lang="pl-PL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6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539552" y="257200"/>
            <a:ext cx="7859216" cy="723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cap="none" dirty="0" smtClean="0">
                <a:latin typeface="+mn-lt"/>
              </a:rPr>
              <a:t>Podstawowe informacje</a:t>
            </a:r>
            <a:endParaRPr lang="pl-PL" sz="3600" b="1" cap="none" dirty="0">
              <a:latin typeface="+mn-lt"/>
            </a:endParaRPr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7396049"/>
              </p:ext>
            </p:extLst>
          </p:nvPr>
        </p:nvGraphicFramePr>
        <p:xfrm>
          <a:off x="562967" y="2204864"/>
          <a:ext cx="815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itchFamily="34" charset="0"/>
                        </a:rPr>
                        <a:t>Rocznik</a:t>
                      </a:r>
                      <a:r>
                        <a:rPr lang="pl-PL" baseline="0" dirty="0" smtClean="0">
                          <a:latin typeface="Calibri" pitchFamily="34" charset="0"/>
                        </a:rPr>
                        <a:t> objęty ankietą</a:t>
                      </a:r>
                      <a:endParaRPr lang="pl-PL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</a:rPr>
                        <a:t>2012</a:t>
                      </a:r>
                      <a:endParaRPr lang="pl-PL" baseline="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itchFamily="34" charset="0"/>
                        </a:rPr>
                        <a:t>Liczba ankiet odebranych</a:t>
                      </a:r>
                      <a:endParaRPr lang="pl-PL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</a:rPr>
                        <a:t>4787</a:t>
                      </a:r>
                      <a:endParaRPr lang="pl-PL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Calibri" pitchFamily="34" charset="0"/>
                        </a:rPr>
                        <a:t>Liczba niewypełnionych ankiet</a:t>
                      </a:r>
                      <a:endParaRPr lang="pl-PL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</a:rPr>
                        <a:t>430 (9.0 %)</a:t>
                      </a:r>
                      <a:endParaRPr lang="pl-PL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Calibri" pitchFamily="34" charset="0"/>
                        </a:rPr>
                        <a:t>∑ wypełnionych</a:t>
                      </a:r>
                      <a:r>
                        <a:rPr lang="pl-PL" baseline="0" dirty="0" smtClean="0">
                          <a:latin typeface="Calibri" pitchFamily="34" charset="0"/>
                        </a:rPr>
                        <a:t> ankiet</a:t>
                      </a:r>
                      <a:endParaRPr lang="pl-PL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</a:rPr>
                        <a:t>4357</a:t>
                      </a:r>
                      <a:endParaRPr lang="pl-PL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Calibri" pitchFamily="34" charset="0"/>
                        </a:rPr>
                        <a:t>∑ wypełnionych</a:t>
                      </a:r>
                      <a:r>
                        <a:rPr lang="pl-PL" baseline="0" dirty="0" smtClean="0">
                          <a:latin typeface="Calibri" pitchFamily="34" charset="0"/>
                        </a:rPr>
                        <a:t> ankiet przez studentów </a:t>
                      </a:r>
                      <a:r>
                        <a:rPr lang="pl-PL" baseline="0" dirty="0" err="1" smtClean="0">
                          <a:latin typeface="Calibri" pitchFamily="34" charset="0"/>
                        </a:rPr>
                        <a:t>WNoŻ</a:t>
                      </a:r>
                      <a:endParaRPr lang="pl-PL" baseline="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</a:rPr>
                        <a:t>345 (7.9</a:t>
                      </a:r>
                      <a:r>
                        <a:rPr lang="pl-PL" baseline="0" dirty="0" smtClean="0">
                          <a:latin typeface="Calibri" pitchFamily="34" charset="0"/>
                        </a:rPr>
                        <a:t> %)</a:t>
                      </a:r>
                      <a:endParaRPr lang="pl-PL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6453336"/>
            <a:ext cx="2851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chemeClr val="bg1">
                    <a:lumMod val="65000"/>
                  </a:schemeClr>
                </a:solidFill>
              </a:rPr>
              <a:t>Biuro Karier i MLA, marzec 2013</a:t>
            </a:r>
            <a:endParaRPr lang="pl-PL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3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251520" y="-18256"/>
            <a:ext cx="83632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l-PL" sz="2400" b="1" cap="none" dirty="0" smtClean="0">
                <a:latin typeface="+mn-lt"/>
              </a:rPr>
              <a:t>Pyt. 1 Jak oceniasz przebieg rekrutacji na I rok studiów </a:t>
            </a:r>
            <a:br>
              <a:rPr lang="pl-PL" sz="2400" b="1" cap="none" dirty="0" smtClean="0">
                <a:latin typeface="+mn-lt"/>
              </a:rPr>
            </a:br>
            <a:r>
              <a:rPr lang="pl-PL" sz="2400" b="1" cap="none" dirty="0" smtClean="0">
                <a:latin typeface="+mn-lt"/>
              </a:rPr>
              <a:t>w SGGW. </a:t>
            </a:r>
            <a:endParaRPr lang="pl-PL" sz="2400" b="1" cap="none" dirty="0">
              <a:latin typeface="+mn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292080" y="6309320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100" b="1" dirty="0">
                <a:solidFill>
                  <a:srgbClr val="FF0000"/>
                </a:solidFill>
              </a:rPr>
              <a:t>c</a:t>
            </a:r>
            <a:r>
              <a:rPr lang="pl-PL" sz="1100" b="1" dirty="0" smtClean="0">
                <a:solidFill>
                  <a:srgbClr val="FF0000"/>
                </a:solidFill>
              </a:rPr>
              <a:t>zerwony</a:t>
            </a:r>
            <a:r>
              <a:rPr lang="pl-PL" sz="1100" dirty="0" smtClean="0">
                <a:solidFill>
                  <a:srgbClr val="FF0000"/>
                </a:solidFill>
              </a:rPr>
              <a:t> </a:t>
            </a:r>
            <a:r>
              <a:rPr lang="pl-PL" sz="1100" dirty="0" smtClean="0"/>
              <a:t>– najwyższa wartość</a:t>
            </a:r>
          </a:p>
          <a:p>
            <a:pPr algn="r"/>
            <a:r>
              <a:rPr lang="pl-PL" sz="1100" b="1" dirty="0">
                <a:solidFill>
                  <a:srgbClr val="00B050"/>
                </a:solidFill>
              </a:rPr>
              <a:t>z</a:t>
            </a:r>
            <a:r>
              <a:rPr lang="pl-PL" sz="1100" b="1" dirty="0" smtClean="0">
                <a:solidFill>
                  <a:srgbClr val="00B050"/>
                </a:solidFill>
              </a:rPr>
              <a:t>ielony</a:t>
            </a:r>
            <a:r>
              <a:rPr lang="pl-PL" sz="1100" dirty="0" smtClean="0">
                <a:solidFill>
                  <a:srgbClr val="00B050"/>
                </a:solidFill>
              </a:rPr>
              <a:t> </a:t>
            </a:r>
            <a:r>
              <a:rPr lang="pl-PL" sz="1100" dirty="0" smtClean="0"/>
              <a:t>– najniższa wartość</a:t>
            </a:r>
            <a:endParaRPr lang="pl-PL" sz="11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928894"/>
              </p:ext>
            </p:extLst>
          </p:nvPr>
        </p:nvGraphicFramePr>
        <p:xfrm>
          <a:off x="323528" y="1340768"/>
          <a:ext cx="8712000" cy="437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000"/>
                <a:gridCol w="1296000"/>
                <a:gridCol w="1296000"/>
                <a:gridCol w="1296000"/>
                <a:gridCol w="1296000"/>
                <a:gridCol w="1296000"/>
              </a:tblGrid>
              <a:tr h="165697">
                <a:tc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10" marR="9210" marT="92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 smtClean="0">
                          <a:effectLst/>
                          <a:latin typeface="Calibri" pitchFamily="34" charset="0"/>
                        </a:rPr>
                        <a:t>Negatywnie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10" marR="9210" marT="92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 smtClean="0">
                          <a:effectLst/>
                          <a:latin typeface="Calibri" pitchFamily="34" charset="0"/>
                        </a:rPr>
                        <a:t>Nie </a:t>
                      </a:r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wszystko było dla mnie do końca </a:t>
                      </a:r>
                      <a:r>
                        <a:rPr lang="pl-PL" sz="1200" b="1" u="none" strike="noStrike" dirty="0" smtClean="0">
                          <a:effectLst/>
                          <a:latin typeface="Calibri" pitchFamily="34" charset="0"/>
                        </a:rPr>
                        <a:t>zrozumiałe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10" marR="9210" marT="92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 smtClean="0">
                          <a:effectLst/>
                          <a:latin typeface="Calibri" pitchFamily="34" charset="0"/>
                        </a:rPr>
                        <a:t>Pozytywnie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10" marR="9210" marT="92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 smtClean="0">
                          <a:effectLst/>
                          <a:latin typeface="Calibri" pitchFamily="34" charset="0"/>
                        </a:rPr>
                        <a:t>Zdecydowanie pozytywnie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10" marR="9210" marT="92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 smtClean="0">
                          <a:effectLst/>
                          <a:latin typeface="Calibri" pitchFamily="34" charset="0"/>
                        </a:rPr>
                        <a:t>Liczba odpowiedzi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210" marR="9210" marT="921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Studia inżynierskie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1,2%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13,9%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62,1%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22,8%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2683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BIS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0,9%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12,6%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61,6%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24,9%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461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LES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1,4%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16,4%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62,8%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19,4%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366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itchFamily="34" charset="0"/>
                        </a:rPr>
                        <a:t>NoŻ</a:t>
                      </a:r>
                      <a:endParaRPr lang="pl-PL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solidFill>
                            <a:schemeClr val="accent3"/>
                          </a:solidFill>
                          <a:effectLst/>
                          <a:latin typeface="Calibri" pitchFamily="34" charset="0"/>
                        </a:rPr>
                        <a:t>0,9%</a:t>
                      </a:r>
                      <a:endParaRPr lang="pl-PL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solidFill>
                            <a:schemeClr val="accent3"/>
                          </a:solidFill>
                          <a:effectLst/>
                          <a:latin typeface="Calibri" pitchFamily="34" charset="0"/>
                        </a:rPr>
                        <a:t>13,9%</a:t>
                      </a:r>
                      <a:endParaRPr lang="pl-PL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solidFill>
                            <a:schemeClr val="accent3"/>
                          </a:solidFill>
                          <a:effectLst/>
                          <a:latin typeface="Calibri" pitchFamily="34" charset="0"/>
                        </a:rPr>
                        <a:t>63,8%</a:t>
                      </a:r>
                      <a:endParaRPr lang="pl-PL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solidFill>
                            <a:schemeClr val="accent3"/>
                          </a:solidFill>
                          <a:effectLst/>
                          <a:latin typeface="Calibri" pitchFamily="34" charset="0"/>
                        </a:rPr>
                        <a:t>21,4%</a:t>
                      </a:r>
                      <a:endParaRPr lang="pl-PL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solidFill>
                            <a:schemeClr val="accent3"/>
                          </a:solidFill>
                          <a:effectLst/>
                          <a:latin typeface="Calibri" pitchFamily="34" charset="0"/>
                        </a:rPr>
                        <a:t>345</a:t>
                      </a:r>
                      <a:endParaRPr lang="pl-PL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OGR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1,8%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14,5%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61,1%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22,5%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275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ROL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0,4%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11,7%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60,4%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27,5%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240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TDR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3,3%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16,3%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55,3%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25,2%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123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WIP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1,4%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11,6%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63,7%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23,3%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WNZ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1,6%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13,0%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64,2%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21,2%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193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ZCZ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0,4%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13,8%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62,1%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23,7%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224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ZIM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0,6%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18,3%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62,8%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18,3%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164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Studia jednolite </a:t>
                      </a:r>
                      <a:r>
                        <a:rPr lang="pl-PL" sz="1200" b="1" u="none" strike="noStrike" dirty="0" smtClean="0">
                          <a:effectLst/>
                          <a:latin typeface="Calibri" pitchFamily="34" charset="0"/>
                        </a:rPr>
                        <a:t>magisterskie (WET)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1,6%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Calibri" pitchFamily="34" charset="0"/>
                        </a:rPr>
                        <a:t>12,6%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Calibri" pitchFamily="34" charset="0"/>
                        </a:rPr>
                        <a:t>64,7%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Calibri" pitchFamily="34" charset="0"/>
                        </a:rPr>
                        <a:t>21,1%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  <a:latin typeface="Calibri" pitchFamily="34" charset="0"/>
                        </a:rPr>
                        <a:t>190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Studia licencjackie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2,0%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15,3%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60,4%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22,3%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1484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EKR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1,7%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15,5%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61,1%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21,7%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907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 smtClean="0">
                          <a:effectLst/>
                          <a:latin typeface="Calibri" pitchFamily="34" charset="0"/>
                        </a:rPr>
                        <a:t>ROL (Biologia)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3,3%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8,7%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68,5%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19,6%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WNS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1,8%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16,5%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57,7%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23,9%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272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 smtClean="0">
                          <a:effectLst/>
                          <a:latin typeface="Calibri" pitchFamily="34" charset="0"/>
                        </a:rPr>
                        <a:t>ZCZ (Dietetyka)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1,7%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6,7%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latin typeface="Calibri" pitchFamily="34" charset="0"/>
                        </a:rPr>
                        <a:t>60,0%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31,7%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/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 smtClean="0">
                          <a:effectLst/>
                          <a:latin typeface="Calibri" pitchFamily="34" charset="0"/>
                        </a:rPr>
                        <a:t>ZIM (Informatyka</a:t>
                      </a:r>
                      <a:r>
                        <a:rPr lang="pl-PL" sz="1200" u="none" strike="noStrike" baseline="0" dirty="0" smtClean="0">
                          <a:effectLst/>
                          <a:latin typeface="Calibri" pitchFamily="34" charset="0"/>
                        </a:rPr>
                        <a:t> i Ekonometria)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3,3%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19,0%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</a:rPr>
                        <a:t>56,9%</a:t>
                      </a:r>
                      <a:endParaRPr lang="pl-PL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20,9%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  <a:latin typeface="Calibri" pitchFamily="34" charset="0"/>
                        </a:rPr>
                        <a:t>153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9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Suma końcowa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1,4%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14,3%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61,7%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22,5%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  <a:latin typeface="Calibri" pitchFamily="34" charset="0"/>
                        </a:rPr>
                        <a:t>4357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285" marR="8285" marT="828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23528" y="6453336"/>
            <a:ext cx="2851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chemeClr val="bg1">
                    <a:lumMod val="65000"/>
                  </a:schemeClr>
                </a:solidFill>
              </a:rPr>
              <a:t>Biuro Karier i MLA, marzec 2013</a:t>
            </a:r>
            <a:endParaRPr lang="pl-PL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4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1520" y="-18256"/>
            <a:ext cx="8435280" cy="1143000"/>
          </a:xfrm>
        </p:spPr>
        <p:txBody>
          <a:bodyPr>
            <a:noAutofit/>
          </a:bodyPr>
          <a:lstStyle/>
          <a:p>
            <a:pPr algn="just"/>
            <a:r>
              <a:rPr lang="pl-PL" sz="2400" b="1" cap="none" dirty="0" smtClean="0">
                <a:latin typeface="+mn-lt"/>
              </a:rPr>
              <a:t>Pyt. 2 Czy kierunek studiów w SGGW, na którym jesteś to Twój pierwszy wybór.</a:t>
            </a:r>
            <a:endParaRPr lang="pl-PL" sz="2400" b="1" cap="none" dirty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0157045"/>
              </p:ext>
            </p:extLst>
          </p:nvPr>
        </p:nvGraphicFramePr>
        <p:xfrm>
          <a:off x="251520" y="1556792"/>
          <a:ext cx="8640512" cy="1754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8512"/>
                <a:gridCol w="1008000"/>
                <a:gridCol w="1008000"/>
                <a:gridCol w="1008000"/>
                <a:gridCol w="1008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Odpowiedź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[%]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WNoŻ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Liczba odpowiedzi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WNoŻ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Z</a:t>
                      </a:r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decydowanie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34,2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1890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aczej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43,8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1559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ie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- chciałem studiować na innym kierunku w SGGW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10,7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509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ie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- jestem tu 'z przypadku', myślałem o zupełnie innych studiach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11,3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399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3121077"/>
              </p:ext>
            </p:extLst>
          </p:nvPr>
        </p:nvGraphicFramePr>
        <p:xfrm>
          <a:off x="251520" y="3212976"/>
          <a:ext cx="4572000" cy="353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62952602"/>
              </p:ext>
            </p:extLst>
          </p:nvPr>
        </p:nvGraphicFramePr>
        <p:xfrm>
          <a:off x="4572000" y="3212976"/>
          <a:ext cx="4572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23528" y="6453336"/>
            <a:ext cx="2851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chemeClr val="bg1">
                    <a:lumMod val="65000"/>
                  </a:schemeClr>
                </a:solidFill>
              </a:rPr>
              <a:t>Biuro Karier i MLA, marzec 2013</a:t>
            </a:r>
            <a:endParaRPr lang="pl-PL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4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1520" y="197768"/>
            <a:ext cx="8496944" cy="1143000"/>
          </a:xfrm>
        </p:spPr>
        <p:txBody>
          <a:bodyPr>
            <a:noAutofit/>
          </a:bodyPr>
          <a:lstStyle/>
          <a:p>
            <a:pPr algn="just"/>
            <a:r>
              <a:rPr lang="pl-PL" sz="2400" b="1" cap="none" dirty="0" smtClean="0">
                <a:latin typeface="+mn-lt"/>
              </a:rPr>
              <a:t>Pyt. 3 Wskaż kryteria, którymi kierowałeś się rozpoczynając studia w SGGW (możesz zakreślić maksymalnie trzy najbardziej istotne).</a:t>
            </a:r>
            <a:endParaRPr lang="pl-PL" sz="2400" b="1" cap="none" dirty="0">
              <a:latin typeface="+mn-lt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56056399"/>
              </p:ext>
            </p:extLst>
          </p:nvPr>
        </p:nvGraphicFramePr>
        <p:xfrm>
          <a:off x="2843808" y="388454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5224540"/>
              </p:ext>
            </p:extLst>
          </p:nvPr>
        </p:nvGraphicFramePr>
        <p:xfrm>
          <a:off x="418508" y="1484784"/>
          <a:ext cx="8473508" cy="2261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7508"/>
                <a:gridCol w="1044000"/>
                <a:gridCol w="1044000"/>
                <a:gridCol w="1044000"/>
                <a:gridCol w="1044000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Odpowiedź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[%]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WNoŻ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Liczba odpowiedzi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WNoŻ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Opinia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, że SGGW to dobra państwowa uczelnia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59,2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62,6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2580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To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mój przemyślany od dawna wybór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34,7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27,0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1513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Mam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przekonanie, że po studiach w SGGW znajdę dobrą pracę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34,2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43,5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1489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Namówili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mnie rodzice / rodzina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libri" pitchFamily="34" charset="0"/>
                        </a:rPr>
                        <a:t>12,8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13,3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558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Mam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blisko na uczelnię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libri" pitchFamily="34" charset="0"/>
                        </a:rPr>
                        <a:t>9,5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9,3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415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 smtClean="0">
                          <a:effectLst/>
                          <a:latin typeface="Calibri" pitchFamily="34" charset="0"/>
                        </a:rPr>
                        <a:t>Namówili </a:t>
                      </a:r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mnie koledzy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9,1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600" dirty="0" smtClean="0">
                          <a:latin typeface="Calibri" pitchFamily="34" charset="0"/>
                        </a:rPr>
                        <a:t>8,1</a:t>
                      </a:r>
                      <a:endParaRPr lang="pl-PL" sz="1600" dirty="0"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libri" pitchFamily="34" charset="0"/>
                        </a:rPr>
                        <a:t>398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323528" y="6453336"/>
            <a:ext cx="2851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chemeClr val="bg1">
                    <a:lumMod val="65000"/>
                  </a:schemeClr>
                </a:solidFill>
              </a:rPr>
              <a:t>Biuro Karier i MLA, marzec 2013</a:t>
            </a:r>
            <a:endParaRPr lang="pl-PL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9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1520" y="41176"/>
            <a:ext cx="8496944" cy="1371600"/>
          </a:xfrm>
        </p:spPr>
        <p:txBody>
          <a:bodyPr>
            <a:noAutofit/>
          </a:bodyPr>
          <a:lstStyle/>
          <a:p>
            <a:pPr algn="just"/>
            <a:r>
              <a:rPr lang="pl-PL" sz="2400" b="1" cap="none" dirty="0" smtClean="0">
                <a:latin typeface="+mn-lt"/>
              </a:rPr>
              <a:t>Pyt. 4 Jak oceniasz naukę na I semestrze oraz atmosferę </a:t>
            </a:r>
            <a:br>
              <a:rPr lang="pl-PL" sz="2400" b="1" cap="none" dirty="0" smtClean="0">
                <a:latin typeface="+mn-lt"/>
              </a:rPr>
            </a:br>
            <a:r>
              <a:rPr lang="pl-PL" sz="2400" b="1" cap="none" dirty="0" smtClean="0">
                <a:latin typeface="+mn-lt"/>
              </a:rPr>
              <a:t>na studiach (możesz zakreślić maksymalnie trzy najbardziej istotne kryteria).</a:t>
            </a:r>
            <a:endParaRPr lang="pl-PL" sz="2400" b="1" cap="none" dirty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1080601"/>
              </p:ext>
            </p:extLst>
          </p:nvPr>
        </p:nvGraphicFramePr>
        <p:xfrm>
          <a:off x="395536" y="1484784"/>
          <a:ext cx="8496943" cy="264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1967"/>
                <a:gridCol w="938744"/>
                <a:gridCol w="938744"/>
                <a:gridCol w="938744"/>
                <a:gridCol w="938744"/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Odpowiedzi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[%]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WNoŻ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Liczba odpowiedzi</a:t>
                      </a: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WNoŻ</a:t>
                      </a:r>
                      <a:endParaRPr lang="pl-PL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poziom większości przedmiotów jest dla mnie w sam raz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55,0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50,4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2396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zajęcia są ciekawe i dobrze prowadzone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33,1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33,9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1441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widzę własne luki wiedzy z liceum/technikum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28,3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33,3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1234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obserwuję pozytywny stosunek nauczycieli akademickich do studentów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27,1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20,0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1182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poziom większości przedmiotów jest dla mnie za wysoki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19,1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20,3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831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zajęcia są prowadzone mało interesująco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14,1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615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Calibri" pitchFamily="34" charset="0"/>
                        </a:rPr>
                        <a:t>myślę o zmianie kierunku studiów / uczelni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10,0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15,9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437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  <a:latin typeface="Calibri" pitchFamily="34" charset="0"/>
                        </a:rPr>
                        <a:t>jak dotychczas jestem na studiach zagubiona/y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8,8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8,4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384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poziom większości przedmiotów jest dla mnie za niski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2,4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  <a:latin typeface="Calibri" pitchFamily="34" charset="0"/>
                        </a:rPr>
                        <a:t>104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428" marR="8428" marT="8428" marB="0" anchor="ctr"/>
                </a:tc>
              </a:tr>
            </a:tbl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14999292"/>
              </p:ext>
            </p:extLst>
          </p:nvPr>
        </p:nvGraphicFramePr>
        <p:xfrm>
          <a:off x="1691680" y="4220559"/>
          <a:ext cx="72008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6453336"/>
            <a:ext cx="2851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chemeClr val="bg1">
                    <a:lumMod val="65000"/>
                  </a:schemeClr>
                </a:solidFill>
              </a:rPr>
              <a:t>Biuro Karier i MLA, marzec 2013</a:t>
            </a:r>
            <a:endParaRPr lang="pl-PL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5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536</TotalTime>
  <Words>590</Words>
  <Application>Microsoft Office PowerPoint</Application>
  <PresentationFormat>Pokaz na ekranie (4:3)</PresentationFormat>
  <Paragraphs>255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Kąty</vt:lpstr>
      <vt:lpstr>Ankieta dla wszystkich studentów I semestru (I stopień studiów) w e-HMS</vt:lpstr>
      <vt:lpstr>Slajd 2</vt:lpstr>
      <vt:lpstr>Slajd 3</vt:lpstr>
      <vt:lpstr>Pyt. 2 Czy kierunek studiów w SGGW, na którym jesteś to Twój pierwszy wybór.</vt:lpstr>
      <vt:lpstr>Pyt. 3 Wskaż kryteria, którymi kierowałeś się rozpoczynając studia w SGGW (możesz zakreślić maksymalnie trzy najbardziej istotne).</vt:lpstr>
      <vt:lpstr>Pyt. 4 Jak oceniasz naukę na I semestrze oraz atmosferę  na studiach (możesz zakreślić maksymalnie trzy najbardziej istotne kryteria).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joanna miselhorn</cp:lastModifiedBy>
  <cp:revision>40</cp:revision>
  <dcterms:created xsi:type="dcterms:W3CDTF">2013-05-08T06:56:32Z</dcterms:created>
  <dcterms:modified xsi:type="dcterms:W3CDTF">2013-06-17T15:08:45Z</dcterms:modified>
</cp:coreProperties>
</file>